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slideLayout" Target="../slideLayouts/slideLayout6.xml"/><Relationship Id="rId3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498" y="624007"/>
            <a:ext cx="5608320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Next Steps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98" y="1657707"/>
            <a:ext cx="1121569" cy="13460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880" y="1882021"/>
            <a:ext cx="361652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Loyalty Program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14880" y="2365534"/>
            <a:ext cx="623042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within Q1 to capture repeat buyers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8" y="3003709"/>
            <a:ext cx="1121569" cy="13460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4880" y="3228023"/>
            <a:ext cx="3603069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Subscription Incentives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14880" y="3711535"/>
            <a:ext cx="623042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A/B test exclusive benefits to boost 27% rate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498" y="4349710"/>
            <a:ext cx="1121569" cy="13460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4880" y="4574024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 &amp; Optimize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14880" y="5057537"/>
            <a:ext cx="623042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KPIs and refine strategies quarterly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6271498" y="5945267"/>
            <a:ext cx="7573804" cy="1660208"/>
          </a:xfrm>
          <a:prstGeom prst="roundRect">
            <a:avLst>
              <a:gd name="adj" fmla="val 5675"/>
            </a:avLst>
          </a:prstGeom>
          <a:solidFill>
            <a:srgbClr val="D2D2E0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812" y="6280785"/>
            <a:ext cx="280392" cy="22431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00518" y="6223159"/>
            <a:ext cx="6620470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transform insights into action.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Contact the analytics team to discuss implementation timelines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70478"/>
            <a:ext cx="1957983" cy="426244"/>
          </a:xfrm>
          <a:prstGeom prst="roundRect">
            <a:avLst>
              <a:gd name="adj" fmla="val 17880"/>
            </a:avLst>
          </a:prstGeom>
          <a:solidFill>
            <a:srgbClr val="E1E1EA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38463"/>
            <a:ext cx="168580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87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4875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 Tracked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569506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 &amp; subscription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details &amp; product categories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Shopping behavior &amp; review ratings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Shipping preferences &amp; payment methods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1870" y="698540"/>
            <a:ext cx="856059" cy="357068"/>
          </a:xfrm>
          <a:prstGeom prst="roundRect">
            <a:avLst>
              <a:gd name="adj" fmla="val 18066"/>
            </a:avLst>
          </a:prstGeom>
          <a:noFill/>
          <a:ln w="7620">
            <a:solidFill>
              <a:srgbClr val="1B1B2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94623" y="763667"/>
            <a:ext cx="61055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1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1870" y="1120497"/>
            <a:ext cx="5894665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Preparation in Python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71870" y="1964055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870" y="2267426"/>
            <a:ext cx="780026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8" name="Text 5"/>
          <p:cNvSpPr/>
          <p:nvPr/>
        </p:nvSpPr>
        <p:spPr>
          <a:xfrm>
            <a:off x="671870" y="2409111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Load &amp; Explore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1870" y="2806541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dataset, checked structure and summary statistics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1870" y="3396377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1870" y="3699748"/>
            <a:ext cx="780026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2" name="Text 9"/>
          <p:cNvSpPr/>
          <p:nvPr/>
        </p:nvSpPr>
        <p:spPr>
          <a:xfrm>
            <a:off x="671870" y="3841433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 &amp; Standardize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71870" y="4238863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37 missing values, renamed columns to snake_case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71870" y="4828699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1870" y="5132070"/>
            <a:ext cx="780026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6" name="Text 13"/>
          <p:cNvSpPr/>
          <p:nvPr/>
        </p:nvSpPr>
        <p:spPr>
          <a:xfrm>
            <a:off x="671870" y="5273754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Engineer Features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71870" y="5671185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and purchase_frequency_days columns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1870" y="626102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71870" y="6564392"/>
            <a:ext cx="780026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0" name="Text 17"/>
          <p:cNvSpPr/>
          <p:nvPr/>
        </p:nvSpPr>
        <p:spPr>
          <a:xfrm>
            <a:off x="671870" y="6706076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71870" y="7103507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for advanced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20221" y="382429"/>
            <a:ext cx="1018699" cy="215027"/>
          </a:xfrm>
          <a:prstGeom prst="roundRect">
            <a:avLst>
              <a:gd name="adj" fmla="val 20812"/>
            </a:avLst>
          </a:prstGeom>
          <a:solidFill>
            <a:srgbClr val="E1E1EA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00112" y="436721"/>
            <a:ext cx="106442" cy="106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59775" y="422315"/>
            <a:ext cx="699254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ANALYSIS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2720221" y="628650"/>
            <a:ext cx="4310063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Insights by Gender</a:t>
            </a:r>
            <a:endParaRPr lang="en-US" sz="2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221" y="1162169"/>
            <a:ext cx="9189839" cy="498252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753225" y="6175177"/>
            <a:ext cx="133112" cy="133112"/>
          </a:xfrm>
          <a:prstGeom prst="roundRect">
            <a:avLst>
              <a:gd name="adj" fmla="val 13739"/>
            </a:avLst>
          </a:prstGeom>
          <a:solidFill>
            <a:srgbClr val="1F1F2D"/>
          </a:solidFill>
          <a:ln/>
        </p:spPr>
      </p:sp>
      <p:sp>
        <p:nvSpPr>
          <p:cNvPr id="8" name="Text 4"/>
          <p:cNvSpPr/>
          <p:nvPr/>
        </p:nvSpPr>
        <p:spPr>
          <a:xfrm>
            <a:off x="6947297" y="6175177"/>
            <a:ext cx="291584" cy="133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7391281" y="6175177"/>
            <a:ext cx="133112" cy="133112"/>
          </a:xfrm>
          <a:prstGeom prst="roundRect">
            <a:avLst>
              <a:gd name="adj" fmla="val 13739"/>
            </a:avLst>
          </a:prstGeom>
          <a:solidFill>
            <a:srgbClr val="6E6E9B"/>
          </a:solidFill>
          <a:ln/>
        </p:spPr>
      </p:sp>
      <p:sp>
        <p:nvSpPr>
          <p:cNvPr id="10" name="Text 6"/>
          <p:cNvSpPr/>
          <p:nvPr/>
        </p:nvSpPr>
        <p:spPr>
          <a:xfrm>
            <a:off x="7585353" y="6175177"/>
            <a:ext cx="434935" cy="133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2720221" y="6425684"/>
            <a:ext cx="2416373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Male Customers Drive Revenue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2720221" y="6750963"/>
            <a:ext cx="918983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shoppers generate 68% of total revenue despite representing 68% of customer base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2720221" y="7074456"/>
            <a:ext cx="4546044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$158K</a:t>
            </a:r>
            <a:endParaRPr lang="en-US" sz="3450" dirty="0"/>
          </a:p>
        </p:txBody>
      </p:sp>
      <p:sp>
        <p:nvSpPr>
          <p:cNvPr id="14" name="Text 10"/>
          <p:cNvSpPr/>
          <p:nvPr/>
        </p:nvSpPr>
        <p:spPr>
          <a:xfrm>
            <a:off x="4160877" y="7639050"/>
            <a:ext cx="166473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Male Revenue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7364016" y="7074456"/>
            <a:ext cx="4546044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$75K</a:t>
            </a:r>
            <a:endParaRPr lang="en-US" sz="3450" dirty="0"/>
          </a:p>
        </p:txBody>
      </p:sp>
      <p:sp>
        <p:nvSpPr>
          <p:cNvPr id="16" name="Text 12"/>
          <p:cNvSpPr/>
          <p:nvPr/>
        </p:nvSpPr>
        <p:spPr>
          <a:xfrm>
            <a:off x="8804672" y="7639050"/>
            <a:ext cx="166473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Female Revenue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6072"/>
            <a:ext cx="6522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5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Highest Rated Items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00068"/>
            <a:ext cx="382667" cy="34016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30" y="3400068"/>
            <a:ext cx="382667" cy="34016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1" y="3400068"/>
            <a:ext cx="382667" cy="34016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3400068"/>
            <a:ext cx="382667" cy="340162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12" y="3400068"/>
            <a:ext cx="382667" cy="340162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152" y="3400068"/>
            <a:ext cx="382667" cy="340162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3103840" y="3459004"/>
            <a:ext cx="5438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3.86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397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Gloves</a:t>
            </a:r>
            <a:endParaRPr lang="en-US" sz="220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340006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233" y="340006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574" y="340006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914" y="340006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914" y="3400068"/>
            <a:ext cx="382667" cy="340162"/>
          </a:xfrm>
          <a:prstGeom prst="rect">
            <a:avLst/>
          </a:prstGeom>
        </p:spPr>
      </p:pic>
      <p:pic>
        <p:nvPicPr>
          <p:cNvPr id="1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3255" y="3400068"/>
            <a:ext cx="382667" cy="340162"/>
          </a:xfrm>
          <a:prstGeom prst="rect">
            <a:avLst/>
          </a:prstGeom>
        </p:spPr>
      </p:pic>
      <p:sp>
        <p:nvSpPr>
          <p:cNvPr id="18" name="Text 4"/>
          <p:cNvSpPr/>
          <p:nvPr/>
        </p:nvSpPr>
        <p:spPr>
          <a:xfrm>
            <a:off x="7545943" y="3459004"/>
            <a:ext cx="5276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3.84</a:t>
            </a:r>
            <a:endParaRPr lang="en-US" sz="2200" dirty="0"/>
          </a:p>
        </p:txBody>
      </p:sp>
      <p:sp>
        <p:nvSpPr>
          <p:cNvPr id="19" name="Text 5"/>
          <p:cNvSpPr/>
          <p:nvPr/>
        </p:nvSpPr>
        <p:spPr>
          <a:xfrm>
            <a:off x="5235893" y="397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Sandals</a:t>
            </a:r>
            <a:endParaRPr lang="en-US" sz="2200" dirty="0"/>
          </a:p>
        </p:txBody>
      </p:sp>
      <p:pic>
        <p:nvPicPr>
          <p:cNvPr id="2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7995" y="3400068"/>
            <a:ext cx="382667" cy="340162"/>
          </a:xfrm>
          <a:prstGeom prst="rect">
            <a:avLst/>
          </a:prstGeom>
        </p:spPr>
      </p:pic>
      <p:pic>
        <p:nvPicPr>
          <p:cNvPr id="2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7336" y="3400068"/>
            <a:ext cx="382667" cy="340162"/>
          </a:xfrm>
          <a:prstGeom prst="rect">
            <a:avLst/>
          </a:prstGeom>
        </p:spPr>
      </p:pic>
      <p:pic>
        <p:nvPicPr>
          <p:cNvPr id="2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6677" y="3400068"/>
            <a:ext cx="382667" cy="340162"/>
          </a:xfrm>
          <a:prstGeom prst="rect">
            <a:avLst/>
          </a:prstGeom>
        </p:spPr>
      </p:pic>
      <p:pic>
        <p:nvPicPr>
          <p:cNvPr id="23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6017" y="3400068"/>
            <a:ext cx="382667" cy="340162"/>
          </a:xfrm>
          <a:prstGeom prst="rect">
            <a:avLst/>
          </a:prstGeom>
        </p:spPr>
      </p:pic>
      <p:pic>
        <p:nvPicPr>
          <p:cNvPr id="2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6017" y="3400068"/>
            <a:ext cx="382667" cy="340162"/>
          </a:xfrm>
          <a:prstGeom prst="rect">
            <a:avLst/>
          </a:prstGeom>
        </p:spPr>
      </p:pic>
      <p:pic>
        <p:nvPicPr>
          <p:cNvPr id="25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5358" y="3400068"/>
            <a:ext cx="382667" cy="340162"/>
          </a:xfrm>
          <a:prstGeom prst="rect">
            <a:avLst/>
          </a:prstGeom>
        </p:spPr>
      </p:pic>
      <p:sp>
        <p:nvSpPr>
          <p:cNvPr id="26" name="Text 6"/>
          <p:cNvSpPr/>
          <p:nvPr/>
        </p:nvSpPr>
        <p:spPr>
          <a:xfrm>
            <a:off x="11988046" y="3459004"/>
            <a:ext cx="5206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3.82</a:t>
            </a:r>
            <a:endParaRPr lang="en-US" sz="2200" dirty="0"/>
          </a:p>
        </p:txBody>
      </p:sp>
      <p:sp>
        <p:nvSpPr>
          <p:cNvPr id="27" name="Text 7"/>
          <p:cNvSpPr/>
          <p:nvPr/>
        </p:nvSpPr>
        <p:spPr>
          <a:xfrm>
            <a:off x="9677995" y="397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Boots</a:t>
            </a:r>
            <a:endParaRPr lang="en-US" sz="2200" dirty="0"/>
          </a:p>
        </p:txBody>
      </p:sp>
      <p:pic>
        <p:nvPicPr>
          <p:cNvPr id="28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790" y="4779526"/>
            <a:ext cx="382667" cy="340162"/>
          </a:xfrm>
          <a:prstGeom prst="rect">
            <a:avLst/>
          </a:prstGeom>
        </p:spPr>
      </p:pic>
      <p:pic>
        <p:nvPicPr>
          <p:cNvPr id="29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130" y="4779526"/>
            <a:ext cx="382667" cy="340162"/>
          </a:xfrm>
          <a:prstGeom prst="rect">
            <a:avLst/>
          </a:prstGeom>
        </p:spPr>
      </p:pic>
      <p:pic>
        <p:nvPicPr>
          <p:cNvPr id="30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72471" y="4779526"/>
            <a:ext cx="382667" cy="340162"/>
          </a:xfrm>
          <a:prstGeom prst="rect">
            <a:avLst/>
          </a:prstGeom>
        </p:spPr>
      </p:pic>
      <p:pic>
        <p:nvPicPr>
          <p:cNvPr id="31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11812" y="4779526"/>
            <a:ext cx="382667" cy="340162"/>
          </a:xfrm>
          <a:prstGeom prst="rect">
            <a:avLst/>
          </a:prstGeom>
        </p:spPr>
      </p:pic>
      <p:pic>
        <p:nvPicPr>
          <p:cNvPr id="32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11812" y="4779526"/>
            <a:ext cx="382667" cy="340162"/>
          </a:xfrm>
          <a:prstGeom prst="rect">
            <a:avLst/>
          </a:prstGeom>
        </p:spPr>
      </p:pic>
      <p:pic>
        <p:nvPicPr>
          <p:cNvPr id="33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51152" y="4779526"/>
            <a:ext cx="382667" cy="340162"/>
          </a:xfrm>
          <a:prstGeom prst="rect">
            <a:avLst/>
          </a:prstGeom>
        </p:spPr>
      </p:pic>
      <p:sp>
        <p:nvSpPr>
          <p:cNvPr id="34" name="Text 8"/>
          <p:cNvSpPr/>
          <p:nvPr/>
        </p:nvSpPr>
        <p:spPr>
          <a:xfrm>
            <a:off x="3103840" y="4838462"/>
            <a:ext cx="5463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3.80</a:t>
            </a:r>
            <a:endParaRPr lang="en-US" sz="2200" dirty="0"/>
          </a:p>
        </p:txBody>
      </p:sp>
      <p:sp>
        <p:nvSpPr>
          <p:cNvPr id="35" name="Text 9"/>
          <p:cNvSpPr/>
          <p:nvPr/>
        </p:nvSpPr>
        <p:spPr>
          <a:xfrm>
            <a:off x="793790" y="5351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Hat</a:t>
            </a:r>
            <a:endParaRPr lang="en-US" sz="2200" dirty="0"/>
          </a:p>
        </p:txBody>
      </p:sp>
      <p:pic>
        <p:nvPicPr>
          <p:cNvPr id="3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35893" y="4779526"/>
            <a:ext cx="382667" cy="340162"/>
          </a:xfrm>
          <a:prstGeom prst="rect">
            <a:avLst/>
          </a:prstGeom>
        </p:spPr>
      </p:pic>
      <p:pic>
        <p:nvPicPr>
          <p:cNvPr id="3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75233" y="4779526"/>
            <a:ext cx="382667" cy="340162"/>
          </a:xfrm>
          <a:prstGeom prst="rect">
            <a:avLst/>
          </a:prstGeom>
        </p:spPr>
      </p:pic>
      <p:pic>
        <p:nvPicPr>
          <p:cNvPr id="3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14574" y="4779526"/>
            <a:ext cx="382667" cy="340162"/>
          </a:xfrm>
          <a:prstGeom prst="rect">
            <a:avLst/>
          </a:prstGeom>
        </p:spPr>
      </p:pic>
      <p:pic>
        <p:nvPicPr>
          <p:cNvPr id="3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53914" y="4779526"/>
            <a:ext cx="382667" cy="340162"/>
          </a:xfrm>
          <a:prstGeom prst="rect">
            <a:avLst/>
          </a:prstGeom>
        </p:spPr>
      </p:pic>
      <p:pic>
        <p:nvPicPr>
          <p:cNvPr id="4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53914" y="4779526"/>
            <a:ext cx="382667" cy="340162"/>
          </a:xfrm>
          <a:prstGeom prst="rect">
            <a:avLst/>
          </a:prstGeom>
        </p:spPr>
      </p:pic>
      <p:pic>
        <p:nvPicPr>
          <p:cNvPr id="4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993255" y="4779526"/>
            <a:ext cx="382667" cy="340162"/>
          </a:xfrm>
          <a:prstGeom prst="rect">
            <a:avLst/>
          </a:prstGeom>
        </p:spPr>
      </p:pic>
      <p:sp>
        <p:nvSpPr>
          <p:cNvPr id="42" name="Text 10"/>
          <p:cNvSpPr/>
          <p:nvPr/>
        </p:nvSpPr>
        <p:spPr>
          <a:xfrm>
            <a:off x="7545943" y="4838462"/>
            <a:ext cx="51744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3.78</a:t>
            </a:r>
            <a:endParaRPr lang="en-US" sz="2200" dirty="0"/>
          </a:p>
        </p:txBody>
      </p:sp>
      <p:sp>
        <p:nvSpPr>
          <p:cNvPr id="43" name="Text 11"/>
          <p:cNvSpPr/>
          <p:nvPr/>
        </p:nvSpPr>
        <p:spPr>
          <a:xfrm>
            <a:off x="5235893" y="5351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Skirt</a:t>
            </a:r>
            <a:endParaRPr lang="en-US" sz="2200" dirty="0"/>
          </a:p>
        </p:txBody>
      </p:sp>
      <p:sp>
        <p:nvSpPr>
          <p:cNvPr id="44" name="Text 12"/>
          <p:cNvSpPr/>
          <p:nvPr/>
        </p:nvSpPr>
        <p:spPr>
          <a:xfrm>
            <a:off x="793790" y="59605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ratings out of 5.0 stars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4232"/>
            <a:ext cx="6393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23172"/>
            <a:ext cx="3664744" cy="2184083"/>
          </a:xfrm>
          <a:prstGeom prst="roundRect">
            <a:avLst>
              <a:gd name="adj" fmla="val 436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4802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of customer base with 5+ purchases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523172"/>
            <a:ext cx="3664863" cy="2184083"/>
          </a:xfrm>
          <a:prstGeom prst="roundRect">
            <a:avLst>
              <a:gd name="adj" fmla="val 436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324802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1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18% making 2-4 repeat purchases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934069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 Shoppers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14624" y="615791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2% first-time buyers to convert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78279" y="323255"/>
            <a:ext cx="1214557" cy="193358"/>
          </a:xfrm>
          <a:prstGeom prst="roundRect">
            <a:avLst>
              <a:gd name="adj" fmla="val 19829"/>
            </a:avLst>
          </a:prstGeom>
          <a:noFill/>
          <a:ln w="7620">
            <a:solidFill>
              <a:srgbClr val="1B1B2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454360" y="365046"/>
            <a:ext cx="1062395" cy="109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70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SUBSCRIPTION ANALYSIS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378279" y="539472"/>
            <a:ext cx="5152549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Subscriber vs Non-Subscriber Behavior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79" y="982147"/>
            <a:ext cx="7873722" cy="406681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462117" y="5048964"/>
            <a:ext cx="114062" cy="114062"/>
          </a:xfrm>
          <a:prstGeom prst="roundRect">
            <a:avLst>
              <a:gd name="adj" fmla="val 16033"/>
            </a:avLst>
          </a:prstGeom>
          <a:solidFill>
            <a:srgbClr val="1F1F2D"/>
          </a:solidFill>
          <a:ln/>
        </p:spPr>
      </p:sp>
      <p:sp>
        <p:nvSpPr>
          <p:cNvPr id="7" name="Text 4"/>
          <p:cNvSpPr/>
          <p:nvPr/>
        </p:nvSpPr>
        <p:spPr>
          <a:xfrm>
            <a:off x="6637139" y="5048964"/>
            <a:ext cx="601742" cy="114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7391281" y="5048964"/>
            <a:ext cx="114062" cy="114062"/>
          </a:xfrm>
          <a:prstGeom prst="roundRect">
            <a:avLst>
              <a:gd name="adj" fmla="val 16033"/>
            </a:avLst>
          </a:prstGeom>
          <a:solidFill>
            <a:srgbClr val="505074"/>
          </a:solidFill>
          <a:ln/>
        </p:spPr>
      </p:sp>
      <p:sp>
        <p:nvSpPr>
          <p:cNvPr id="9" name="Text 6"/>
          <p:cNvSpPr/>
          <p:nvPr/>
        </p:nvSpPr>
        <p:spPr>
          <a:xfrm>
            <a:off x="7566303" y="5048964"/>
            <a:ext cx="842605" cy="114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Non-Subscribers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378279" y="5477470"/>
            <a:ext cx="1426369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Findings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4626888" y="6483429"/>
            <a:ext cx="140350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27%</a:t>
            </a:r>
            <a:endParaRPr lang="en-US" sz="22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940" y="5770245"/>
            <a:ext cx="1711643" cy="171164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378279" y="7567732"/>
            <a:ext cx="3900964" cy="137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subscriptions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8599527" y="6483429"/>
            <a:ext cx="140350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73%</a:t>
            </a:r>
            <a:endParaRPr lang="en-US" sz="22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79" y="5770245"/>
            <a:ext cx="1711643" cy="171164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50919" y="7567732"/>
            <a:ext cx="3901083" cy="137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Non-subscribers dominate revenue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3378279" y="7769304"/>
            <a:ext cx="7873722" cy="137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Similar spending patterns but massive untapped subscription potential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400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Distribution by Age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75589" y="2064544"/>
            <a:ext cx="4531876" cy="5149334"/>
          </a:xfrm>
          <a:prstGeom prst="roundRect">
            <a:avLst>
              <a:gd name="adj" fmla="val 3604"/>
            </a:avLst>
          </a:prstGeom>
          <a:solidFill>
            <a:srgbClr val="EEAEF6">
              <a:alpha val="9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702403" y="3532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Young Adults Lead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02403" y="4113252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revenue segment with balanced distribution across all age groups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02403" y="5043130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marketing to young adults while maintaining broad appeal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9674" y="677108"/>
            <a:ext cx="1818918" cy="308253"/>
          </a:xfrm>
          <a:prstGeom prst="roundRect">
            <a:avLst>
              <a:gd name="adj" fmla="val 19322"/>
            </a:avLst>
          </a:prstGeom>
          <a:solidFill>
            <a:srgbClr val="E1E1EA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5997" y="760333"/>
            <a:ext cx="141803" cy="141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18642" y="730210"/>
            <a:ext cx="1393627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INSIGHTS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199674" y="1040725"/>
            <a:ext cx="5803702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Recommendations</a:t>
            </a:r>
            <a:endParaRPr lang="en-US" sz="3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74" y="1802368"/>
            <a:ext cx="1698069" cy="16980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9674" y="3673554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199674" y="4033599"/>
            <a:ext cx="2927866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73% non-subscribers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657" y="1802368"/>
            <a:ext cx="1698069" cy="16980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00657" y="3673554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4300657" y="4033599"/>
            <a:ext cx="2927866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grow loyal segment beyond 80%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639" y="1802368"/>
            <a:ext cx="1698069" cy="16980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1639" y="3673554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Discounts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7401639" y="4033599"/>
            <a:ext cx="2927866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boosts with margin control for profitability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622" y="1802368"/>
            <a:ext cx="1698188" cy="16981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502622" y="3673673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Focus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0502622" y="4033718"/>
            <a:ext cx="2927985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items like gloves and sandals in campaigns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674" y="4815959"/>
            <a:ext cx="1698069" cy="169806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99674" y="6687145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199674" y="7047190"/>
            <a:ext cx="2927866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young adults and express shipping users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2026-02-10T09:08:41Z</dcterms:created>
  <dcterms:modified xsi:type="dcterms:W3CDTF">2026-02-10T09:08:41Z</dcterms:modified>
</cp:coreProperties>
</file>